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527" r:id="rId3"/>
    <p:sldId id="535" r:id="rId4"/>
    <p:sldId id="528" r:id="rId5"/>
    <p:sldId id="536" r:id="rId6"/>
    <p:sldId id="529" r:id="rId7"/>
    <p:sldId id="530" r:id="rId8"/>
    <p:sldId id="575" r:id="rId9"/>
    <p:sldId id="555" r:id="rId10"/>
    <p:sldId id="559" r:id="rId11"/>
    <p:sldId id="571" r:id="rId12"/>
    <p:sldId id="573" r:id="rId13"/>
    <p:sldId id="574" r:id="rId14"/>
    <p:sldId id="556" r:id="rId15"/>
    <p:sldId id="557" r:id="rId16"/>
    <p:sldId id="558" r:id="rId17"/>
    <p:sldId id="406" r:id="rId18"/>
    <p:sldId id="578" r:id="rId19"/>
    <p:sldId id="533" r:id="rId20"/>
    <p:sldId id="534" r:id="rId21"/>
    <p:sldId id="561" r:id="rId22"/>
    <p:sldId id="564" r:id="rId23"/>
    <p:sldId id="287" r:id="rId2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E13"/>
    <a:srgbClr val="0094C8"/>
    <a:srgbClr val="2FC514"/>
    <a:srgbClr val="7FE8D9"/>
    <a:srgbClr val="3CEAE1"/>
    <a:srgbClr val="0AE9E8"/>
    <a:srgbClr val="70AA32"/>
    <a:srgbClr val="FF2F92"/>
    <a:srgbClr val="DA0FC8"/>
    <a:srgbClr val="A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9514F-8258-704B-A510-C8B25B2D4EE7}" v="626" dt="2022-09-23T03:47:56.642"/>
    <p1510:client id="{CFC7F9CF-3968-E9A1-E8CC-1DC91BA04764}" v="5" dt="2022-09-22T15:10:10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78"/>
    <p:restoredTop sz="98938" autoAdjust="0"/>
  </p:normalViewPr>
  <p:slideViewPr>
    <p:cSldViewPr snapToGrid="0" snapToObjects="1">
      <p:cViewPr varScale="1">
        <p:scale>
          <a:sx n="114" d="100"/>
          <a:sy n="114" d="100"/>
        </p:scale>
        <p:origin x="-48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WB458073\Dropbox\HE_Dissemination\Presentations\FiguresPresent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93806427148942"/>
          <c:y val="4.6513543094562564E-2"/>
          <c:w val="0.87012682061579327"/>
          <c:h val="0.76654787332838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GrossRate!$B$12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GrossRate!$A$13:$A$21</c:f>
              <c:strCache>
                <c:ptCount val="9"/>
                <c:pt idx="0">
                  <c:v>  North America and Western Europe</c:v>
                </c:pt>
                <c:pt idx="1">
                  <c:v>  Central and Eastern Europe</c:v>
                </c:pt>
                <c:pt idx="2">
                  <c:v>  Latin America and the Caribbean</c:v>
                </c:pt>
                <c:pt idx="3">
                  <c:v>  Central Asia</c:v>
                </c:pt>
                <c:pt idx="4">
                  <c:v>  World</c:v>
                </c:pt>
                <c:pt idx="5">
                  <c:v>  Arab States</c:v>
                </c:pt>
                <c:pt idx="6">
                  <c:v>  East Asia and the Pacific</c:v>
                </c:pt>
                <c:pt idx="7">
                  <c:v>  South and West Asia</c:v>
                </c:pt>
                <c:pt idx="8">
                  <c:v>  Sub-Saharan Africa</c:v>
                </c:pt>
              </c:strCache>
            </c:strRef>
          </c:cat>
          <c:val>
            <c:numRef>
              <c:f>GrossRate!$B$13:$B$21</c:f>
              <c:numCache>
                <c:formatCode>General</c:formatCode>
                <c:ptCount val="9"/>
                <c:pt idx="0">
                  <c:v>60.010170000000002</c:v>
                </c:pt>
                <c:pt idx="1">
                  <c:v>42.848109999999998</c:v>
                </c:pt>
                <c:pt idx="2">
                  <c:v>22.834990000000001</c:v>
                </c:pt>
                <c:pt idx="3">
                  <c:v>22.03079</c:v>
                </c:pt>
                <c:pt idx="4">
                  <c:v>19.017410000000002</c:v>
                </c:pt>
                <c:pt idx="5">
                  <c:v>18.6435</c:v>
                </c:pt>
                <c:pt idx="6">
                  <c:v>15.427060000000001</c:v>
                </c:pt>
                <c:pt idx="7">
                  <c:v>8.7371499999999997</c:v>
                </c:pt>
                <c:pt idx="8">
                  <c:v>4.4114199999999997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2F-46FA-BF52-F7A01F3A442D}"/>
            </c:ext>
          </c:extLst>
        </c:ser>
        <c:ser>
          <c:idx val="1"/>
          <c:order val="1"/>
          <c:tx>
            <c:strRef>
              <c:f>GrossRate!$C$12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rgbClr val="70C301"/>
            </a:solidFill>
            <a:ln>
              <a:noFill/>
            </a:ln>
            <a:effectLst/>
          </c:spPr>
          <c:invertIfNegative val="0"/>
          <c:cat>
            <c:strRef>
              <c:f>GrossRate!$A$13:$A$21</c:f>
              <c:strCache>
                <c:ptCount val="9"/>
                <c:pt idx="0">
                  <c:v>  North America and Western Europe</c:v>
                </c:pt>
                <c:pt idx="1">
                  <c:v>  Central and Eastern Europe</c:v>
                </c:pt>
                <c:pt idx="2">
                  <c:v>  Latin America and the Caribbean</c:v>
                </c:pt>
                <c:pt idx="3">
                  <c:v>  Central Asia</c:v>
                </c:pt>
                <c:pt idx="4">
                  <c:v>  World</c:v>
                </c:pt>
                <c:pt idx="5">
                  <c:v>  Arab States</c:v>
                </c:pt>
                <c:pt idx="6">
                  <c:v>  East Asia and the Pacific</c:v>
                </c:pt>
                <c:pt idx="7">
                  <c:v>  South and West Asia</c:v>
                </c:pt>
                <c:pt idx="8">
                  <c:v>  Sub-Saharan Africa</c:v>
                </c:pt>
              </c:strCache>
            </c:strRef>
          </c:cat>
          <c:val>
            <c:numRef>
              <c:f>GrossRate!$C$13:$C$21</c:f>
              <c:numCache>
                <c:formatCode>General</c:formatCode>
                <c:ptCount val="9"/>
                <c:pt idx="0">
                  <c:v>69.231049999999996</c:v>
                </c:pt>
                <c:pt idx="1">
                  <c:v>58.48545</c:v>
                </c:pt>
                <c:pt idx="2">
                  <c:v>30.619050000000001</c:v>
                </c:pt>
                <c:pt idx="3">
                  <c:v>26.549510000000001</c:v>
                </c:pt>
                <c:pt idx="4">
                  <c:v>24.12698</c:v>
                </c:pt>
                <c:pt idx="5">
                  <c:v>22.11673</c:v>
                </c:pt>
                <c:pt idx="6">
                  <c:v>22.567969999999999</c:v>
                </c:pt>
                <c:pt idx="7">
                  <c:v>10.42736</c:v>
                </c:pt>
                <c:pt idx="8">
                  <c:v>5.9393000000000002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2F-46FA-BF52-F7A01F3A442D}"/>
            </c:ext>
          </c:extLst>
        </c:ser>
        <c:ser>
          <c:idx val="2"/>
          <c:order val="2"/>
          <c:tx>
            <c:strRef>
              <c:f>GrossRate!$D$12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94C8"/>
            </a:solidFill>
            <a:ln>
              <a:noFill/>
            </a:ln>
            <a:effectLst/>
          </c:spPr>
          <c:invertIfNegative val="0"/>
          <c:cat>
            <c:strRef>
              <c:f>GrossRate!$A$13:$A$21</c:f>
              <c:strCache>
                <c:ptCount val="9"/>
                <c:pt idx="0">
                  <c:v>  North America and Western Europe</c:v>
                </c:pt>
                <c:pt idx="1">
                  <c:v>  Central and Eastern Europe</c:v>
                </c:pt>
                <c:pt idx="2">
                  <c:v>  Latin America and the Caribbean</c:v>
                </c:pt>
                <c:pt idx="3">
                  <c:v>  Central Asia</c:v>
                </c:pt>
                <c:pt idx="4">
                  <c:v>  World</c:v>
                </c:pt>
                <c:pt idx="5">
                  <c:v>  Arab States</c:v>
                </c:pt>
                <c:pt idx="6">
                  <c:v>  East Asia and the Pacific</c:v>
                </c:pt>
                <c:pt idx="7">
                  <c:v>  South and West Asia</c:v>
                </c:pt>
                <c:pt idx="8">
                  <c:v>  Sub-Saharan Africa</c:v>
                </c:pt>
              </c:strCache>
            </c:strRef>
          </c:cat>
          <c:val>
            <c:numRef>
              <c:f>GrossRate!$D$13:$D$21</c:f>
              <c:numCache>
                <c:formatCode>General</c:formatCode>
                <c:ptCount val="9"/>
                <c:pt idx="0">
                  <c:v>76.902780000000007</c:v>
                </c:pt>
                <c:pt idx="1">
                  <c:v>67.931079999999994</c:v>
                </c:pt>
                <c:pt idx="2">
                  <c:v>40.856400000000001</c:v>
                </c:pt>
                <c:pt idx="3">
                  <c:v>26.714780000000001</c:v>
                </c:pt>
                <c:pt idx="4">
                  <c:v>29.337700000000002</c:v>
                </c:pt>
                <c:pt idx="5">
                  <c:v>25.538319999999999</c:v>
                </c:pt>
                <c:pt idx="6">
                  <c:v>27.322980000000001</c:v>
                </c:pt>
                <c:pt idx="7">
                  <c:v>17.42634</c:v>
                </c:pt>
                <c:pt idx="8">
                  <c:v>7.6553300000000002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2F-46FA-BF52-F7A01F3A44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9635048"/>
        <c:axId val="509630344"/>
      </c:barChart>
      <c:catAx>
        <c:axId val="50963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9630344"/>
        <c:crosses val="autoZero"/>
        <c:auto val="1"/>
        <c:lblAlgn val="ctr"/>
        <c:lblOffset val="100"/>
        <c:noMultiLvlLbl val="0"/>
      </c:catAx>
      <c:valAx>
        <c:axId val="50963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9635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04C4B-172F-4842-B2A4-718845D35E54}" type="datetimeFigureOut">
              <a:rPr lang="es-ES_tradnl" smtClean="0"/>
              <a:t>22/9/22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5DDD2-BD5D-574E-8994-EFA859E54DD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60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50AF2F-3558-4180-AE93-AC49B8C2BB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4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60605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7118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302971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476390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6514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186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7004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953273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4328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1071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63642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F2BD5-6E6A-E849-AE9D-3C234D31EB1A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B292-1C30-E543-ABD6-991C9CF7669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24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0083" y="317642"/>
            <a:ext cx="91339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4800" spc="-150" dirty="0">
                <a:solidFill>
                  <a:schemeClr val="tx2">
                    <a:lumMod val="75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EL FUTURO DE LA EDUCACIÓN SUPERIOR</a:t>
            </a:r>
          </a:p>
        </p:txBody>
      </p:sp>
      <p:sp>
        <p:nvSpPr>
          <p:cNvPr id="5" name="CuadroTexto 8">
            <a:extLst>
              <a:ext uri="{FF2B5EF4-FFF2-40B4-BE49-F238E27FC236}">
                <a16:creationId xmlns:a16="http://schemas.microsoft.com/office/drawing/2014/main" id="{30B4B22D-583B-0B9A-0836-F26028D7CA2F}"/>
              </a:ext>
            </a:extLst>
          </p:cNvPr>
          <p:cNvSpPr txBox="1"/>
          <p:nvPr/>
        </p:nvSpPr>
        <p:spPr>
          <a:xfrm>
            <a:off x="-1025988" y="6020815"/>
            <a:ext cx="378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Leonel Fernández</a:t>
            </a:r>
          </a:p>
        </p:txBody>
      </p:sp>
      <p:pic>
        <p:nvPicPr>
          <p:cNvPr id="2052" name="Picture 4" descr="Knowledge Transfer: Secret Sauce for Continuous Improvement">
            <a:extLst>
              <a:ext uri="{FF2B5EF4-FFF2-40B4-BE49-F238E27FC236}">
                <a16:creationId xmlns:a16="http://schemas.microsoft.com/office/drawing/2014/main" id="{4DB419CD-A70F-1AFA-4C1E-9092E27E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881" y="2158351"/>
            <a:ext cx="5764319" cy="28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lobal Forum Latin America and the Caribbean 2022">
            <a:extLst>
              <a:ext uri="{FF2B5EF4-FFF2-40B4-BE49-F238E27FC236}">
                <a16:creationId xmlns:a16="http://schemas.microsoft.com/office/drawing/2014/main" id="{977B0A93-6F4E-4C2D-AC04-D771CDA4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79" y="6020815"/>
            <a:ext cx="2640180" cy="76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665EA8-299A-DD44-B2E2-58FC4CF71797}"/>
              </a:ext>
            </a:extLst>
          </p:cNvPr>
          <p:cNvCxnSpPr>
            <a:cxnSpLocks/>
          </p:cNvCxnSpPr>
          <p:nvPr/>
        </p:nvCxnSpPr>
        <p:spPr>
          <a:xfrm>
            <a:off x="-1806497" y="1371600"/>
            <a:ext cx="1141884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56D1-39CB-DC7E-0ED2-07A06DD2DA10}"/>
              </a:ext>
            </a:extLst>
          </p:cNvPr>
          <p:cNvCxnSpPr>
            <a:cxnSpLocks/>
          </p:cNvCxnSpPr>
          <p:nvPr/>
        </p:nvCxnSpPr>
        <p:spPr>
          <a:xfrm>
            <a:off x="-1806497" y="5939692"/>
            <a:ext cx="1166921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05290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uadroTexto 6"/>
          <p:cNvSpPr txBox="1"/>
          <p:nvPr/>
        </p:nvSpPr>
        <p:spPr>
          <a:xfrm>
            <a:off x="0" y="35618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EXPANSIÓN REGIONAL DE LA EDUCACIÓN SUPERIOR </a:t>
            </a:r>
          </a:p>
          <a:p>
            <a:pPr algn="ct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EN EL SIGLO XXI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2E6A09-0D9C-864F-98C2-999D0C887B39}"/>
              </a:ext>
            </a:extLst>
          </p:cNvPr>
          <p:cNvSpPr/>
          <p:nvPr/>
        </p:nvSpPr>
        <p:spPr>
          <a:xfrm>
            <a:off x="439328" y="2608960"/>
            <a:ext cx="5220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endParaRPr lang="es-ES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 millones de estudiantes. 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10 mil instituciones de educación superior.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60 mil programas académicos en América Latina y el Caribe.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A2F27-3543-CD43-A1C8-1D708DB81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195" y="2002272"/>
            <a:ext cx="2999477" cy="42916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5533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679123"/>
              </p:ext>
            </p:extLst>
          </p:nvPr>
        </p:nvGraphicFramePr>
        <p:xfrm>
          <a:off x="0" y="2338691"/>
          <a:ext cx="8686800" cy="3790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/>
          <p:cNvSpPr/>
          <p:nvPr/>
        </p:nvSpPr>
        <p:spPr>
          <a:xfrm>
            <a:off x="2594919" y="3283264"/>
            <a:ext cx="1013254" cy="23228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284DB2-AF25-F141-AE3F-7272890BA3A4}"/>
              </a:ext>
            </a:extLst>
          </p:cNvPr>
          <p:cNvSpPr/>
          <p:nvPr/>
        </p:nvSpPr>
        <p:spPr>
          <a:xfrm>
            <a:off x="867951" y="1310565"/>
            <a:ext cx="740809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4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La matrícula en educación Superior en América Latina ha crecido de un </a:t>
            </a:r>
            <a:r>
              <a:rPr lang="es-ES" sz="2400" dirty="0">
                <a:solidFill>
                  <a:srgbClr val="E48E13"/>
                </a:solidFill>
                <a:latin typeface="Tw Cen MT Condensed"/>
                <a:ea typeface="Century Gothic" charset="0"/>
                <a:cs typeface="Century Gothic" charset="0"/>
              </a:rPr>
              <a:t>21%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, en el año 2000  a un </a:t>
            </a:r>
            <a:r>
              <a:rPr lang="es-ES" sz="2400" dirty="0">
                <a:solidFill>
                  <a:srgbClr val="E48E13"/>
                </a:solidFill>
                <a:latin typeface="Tw Cen MT Condensed"/>
                <a:ea typeface="Century Gothic" charset="0"/>
                <a:cs typeface="Century Gothic" charset="0"/>
              </a:rPr>
              <a:t>43%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en el 2015. </a:t>
            </a:r>
            <a:endParaRPr lang="es-ES" sz="24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4"/>
              </a:buBlip>
            </a:pPr>
            <a:endParaRPr lang="es-ES" sz="24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CD864-260E-BC43-AEAD-FB905C8C0AE6}"/>
              </a:ext>
            </a:extLst>
          </p:cNvPr>
          <p:cNvSpPr txBox="1"/>
          <p:nvPr/>
        </p:nvSpPr>
        <p:spPr>
          <a:xfrm>
            <a:off x="7699513" y="6488668"/>
            <a:ext cx="1444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solidFill>
                  <a:schemeClr val="accent1">
                    <a:lumMod val="50000"/>
                  </a:schemeClr>
                </a:solidFill>
              </a:rPr>
              <a:t>Fuente: </a:t>
            </a:r>
            <a:r>
              <a:rPr lang="es-ES_tradnl" sz="1000" dirty="0" err="1">
                <a:solidFill>
                  <a:schemeClr val="accent1">
                    <a:lumMod val="50000"/>
                  </a:schemeClr>
                </a:solidFill>
              </a:rPr>
              <a:t>World</a:t>
            </a:r>
            <a:r>
              <a:rPr lang="es-ES_tradnl" sz="1000" dirty="0">
                <a:solidFill>
                  <a:schemeClr val="accent1">
                    <a:lumMod val="50000"/>
                  </a:schemeClr>
                </a:solidFill>
              </a:rPr>
              <a:t> Bank</a:t>
            </a: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1B64C7DE-8743-07B1-6555-2DC6450B8B01}"/>
              </a:ext>
            </a:extLst>
          </p:cNvPr>
          <p:cNvSpPr txBox="1"/>
          <p:nvPr/>
        </p:nvSpPr>
        <p:spPr>
          <a:xfrm>
            <a:off x="0" y="2558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EXPANSIÓN REGIONAL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94154A-D7B5-4BA6-D55D-5647792B1FC1}"/>
              </a:ext>
            </a:extLst>
          </p:cNvPr>
          <p:cNvSpPr/>
          <p:nvPr/>
        </p:nvSpPr>
        <p:spPr>
          <a:xfrm>
            <a:off x="867951" y="6215955"/>
            <a:ext cx="7408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C000"/>
              </a:buClr>
              <a:buSzPct val="106000"/>
            </a:pPr>
            <a:r>
              <a:rPr lang="es-ES" sz="24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· </a:t>
            </a:r>
            <a:r>
              <a:rPr lang="es-ES" sz="2400" dirty="0">
                <a:solidFill>
                  <a:srgbClr val="FF0000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1990: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17%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→</a:t>
            </a:r>
            <a:r>
              <a:rPr lang="en-US" dirty="0"/>
              <a:t>    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</a:t>
            </a:r>
            <a:r>
              <a:rPr lang="es-ES" sz="2400" dirty="0">
                <a:solidFill>
                  <a:srgbClr val="2FC514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2000: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21%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→</a:t>
            </a:r>
            <a:r>
              <a:rPr lang="en-US" dirty="0">
                <a:solidFill>
                  <a:srgbClr val="0094C8"/>
                </a:solidFill>
              </a:rPr>
              <a:t>    </a:t>
            </a:r>
            <a:r>
              <a:rPr lang="es-ES" sz="2400" dirty="0">
                <a:solidFill>
                  <a:srgbClr val="0094C8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2015</a:t>
            </a:r>
            <a:r>
              <a:rPr lang="es-ES" sz="24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: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39740988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6199AC-C571-7245-8D81-11F381981F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370630" y="1632940"/>
            <a:ext cx="4218517" cy="4552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2E6A09-0D9C-864F-98C2-999D0C887B39}"/>
              </a:ext>
            </a:extLst>
          </p:cNvPr>
          <p:cNvSpPr/>
          <p:nvPr/>
        </p:nvSpPr>
        <p:spPr>
          <a:xfrm>
            <a:off x="554853" y="2140085"/>
            <a:ext cx="800975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3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Acceso: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3"/>
              </a:buBlip>
            </a:pPr>
            <a:endParaRPr lang="es-ES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914400" lvl="1" indent="-457200" algn="just">
              <a:buClr>
                <a:srgbClr val="FFC000"/>
              </a:buClr>
              <a:buSzPct val="106000"/>
              <a:buFont typeface="+mj-lt"/>
              <a:buAutoNum type="alphaUcPeriod"/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Mayor índice de acceso se encuentra en jóvenes entre </a:t>
            </a:r>
            <a:r>
              <a:rPr lang="es-ES" sz="24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18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y </a:t>
            </a:r>
            <a:r>
              <a:rPr lang="es-ES" sz="24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24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años de edad.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Font typeface="+mj-lt"/>
              <a:buAutoNum type="alphaUcPeriod"/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El acceso ha crecido entre estudiantes de todos los niveles de ingreso familiar.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Font typeface="+mj-lt"/>
              <a:buAutoNum type="alphaUcPeriod"/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El mayor número de estudiantes ha surgido del </a:t>
            </a:r>
            <a:r>
              <a:rPr lang="es-ES" sz="24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50%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más pobre de la población. </a:t>
            </a:r>
          </a:p>
          <a:p>
            <a:pPr algn="just">
              <a:buClr>
                <a:srgbClr val="FFC000"/>
              </a:buClr>
              <a:buSzPct val="106000"/>
            </a:pPr>
            <a:endParaRPr lang="es-ES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3"/>
              </a:buBlip>
            </a:pPr>
            <a:endParaRPr lang="es-ES" sz="24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3"/>
              </a:buBlip>
            </a:pPr>
            <a:endParaRPr lang="es-ES" sz="24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algn="just">
              <a:buClr>
                <a:srgbClr val="FFC000"/>
              </a:buClr>
              <a:buSzPct val="106000"/>
            </a:pPr>
            <a:endParaRPr lang="es-ES" sz="24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9CB4A1E6-8302-6761-434D-20A4D847711A}"/>
              </a:ext>
            </a:extLst>
          </p:cNvPr>
          <p:cNvSpPr txBox="1"/>
          <p:nvPr/>
        </p:nvSpPr>
        <p:spPr>
          <a:xfrm>
            <a:off x="0" y="2558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ACCESO REGIONAL A LA EDUCACIÓN SUPERIOR</a:t>
            </a:r>
          </a:p>
        </p:txBody>
      </p:sp>
    </p:spTree>
    <p:extLst>
      <p:ext uri="{BB962C8B-B14F-4D97-AF65-F5344CB8AC3E}">
        <p14:creationId xmlns:p14="http://schemas.microsoft.com/office/powerpoint/2010/main" val="411836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AF9D5-8E00-C749-886E-4C75332D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592"/>
          <a:stretch/>
        </p:blipFill>
        <p:spPr>
          <a:xfrm>
            <a:off x="635518" y="2338581"/>
            <a:ext cx="7823370" cy="3929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2E6A09-0D9C-864F-98C2-999D0C887B39}"/>
              </a:ext>
            </a:extLst>
          </p:cNvPr>
          <p:cNvSpPr/>
          <p:nvPr/>
        </p:nvSpPr>
        <p:spPr>
          <a:xfrm>
            <a:off x="858274" y="1666351"/>
            <a:ext cx="765020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E48E13"/>
              </a:buClr>
              <a:buSzPct val="106000"/>
            </a:pPr>
            <a:endParaRPr lang="es-ES" sz="32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E48E13"/>
              </a:buClr>
              <a:buSzPct val="106000"/>
              <a:buBlip>
                <a:blip r:embed="rId3"/>
              </a:buBlip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Brecha de inequidad en el acceso: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914400" lvl="1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endParaRPr lang="es-ES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914400" lvl="1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El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50%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más pobre de la población representa el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25%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de los estudiantes. </a:t>
            </a:r>
          </a:p>
          <a:p>
            <a:pPr marL="914400" lvl="1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El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20%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más rico representa el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55%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de la población estudiantil. </a:t>
            </a:r>
          </a:p>
          <a:p>
            <a:pPr marL="914400" lvl="1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El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20%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más pobre representa el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10%. </a:t>
            </a:r>
          </a:p>
        </p:txBody>
      </p:sp>
      <p:sp>
        <p:nvSpPr>
          <p:cNvPr id="4" name="CuadroTexto 6">
            <a:extLst>
              <a:ext uri="{FF2B5EF4-FFF2-40B4-BE49-F238E27FC236}">
                <a16:creationId xmlns:a16="http://schemas.microsoft.com/office/drawing/2014/main" id="{8040B499-FFAC-5ECF-811D-14354AAE770D}"/>
              </a:ext>
            </a:extLst>
          </p:cNvPr>
          <p:cNvSpPr txBox="1"/>
          <p:nvPr/>
        </p:nvSpPr>
        <p:spPr>
          <a:xfrm>
            <a:off x="0" y="2558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ACCESO REGIONAL A LA EDUCACIÓN SUPERIOR</a:t>
            </a:r>
          </a:p>
        </p:txBody>
      </p:sp>
    </p:spTree>
    <p:extLst>
      <p:ext uri="{BB962C8B-B14F-4D97-AF65-F5344CB8AC3E}">
        <p14:creationId xmlns:p14="http://schemas.microsoft.com/office/powerpoint/2010/main" val="891230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103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es-ES_tradnl" sz="4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RANKING DE UNIVERSIDADES</a:t>
            </a:r>
            <a:endParaRPr lang="es-DO" sz="4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06" y="2445237"/>
            <a:ext cx="3695402" cy="972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55882" y="2903366"/>
            <a:ext cx="2568509" cy="122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0311"/>
          <a:stretch/>
        </p:blipFill>
        <p:spPr>
          <a:xfrm>
            <a:off x="5294835" y="4884175"/>
            <a:ext cx="2947845" cy="1250296"/>
          </a:xfrm>
          <a:prstGeom prst="rect">
            <a:avLst/>
          </a:prstGeom>
        </p:spPr>
      </p:pic>
      <p:pic>
        <p:nvPicPr>
          <p:cNvPr id="1026" name="Picture 2" descr="CWUR | Rank UVa">
            <a:extLst>
              <a:ext uri="{FF2B5EF4-FFF2-40B4-BE49-F238E27FC236}">
                <a16:creationId xmlns:a16="http://schemas.microsoft.com/office/drawing/2014/main" id="{2594AED6-36F4-6DCF-4072-44BE6E89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6" y="1953832"/>
            <a:ext cx="2528655" cy="10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nkings, accreditations and evaluations | University of Vaasa">
            <a:extLst>
              <a:ext uri="{FF2B5EF4-FFF2-40B4-BE49-F238E27FC236}">
                <a16:creationId xmlns:a16="http://schemas.microsoft.com/office/drawing/2014/main" id="{1E0A0585-9EE0-FE6D-9909-050BFBA00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60" y="5235500"/>
            <a:ext cx="2823375" cy="8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49954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3"/>
          <p:cNvSpPr txBox="1"/>
          <p:nvPr/>
        </p:nvSpPr>
        <p:spPr>
          <a:xfrm>
            <a:off x="1636104" y="1710316"/>
            <a:ext cx="653823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Harvard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Standford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Massachutsetts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Institute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of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Technology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of Cambridge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of California, Berkeley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Princeton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of Oxford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Columbia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California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Institute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of </a:t>
            </a: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Technology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University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of Chicago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BC980-C793-7A41-95CE-6297453788E8}"/>
              </a:ext>
            </a:extLst>
          </p:cNvPr>
          <p:cNvSpPr txBox="1"/>
          <p:nvPr/>
        </p:nvSpPr>
        <p:spPr>
          <a:xfrm>
            <a:off x="7745215" y="6365030"/>
            <a:ext cx="1728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 err="1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</a:rPr>
              <a:t>Shanghai</a:t>
            </a:r>
            <a:r>
              <a:rPr lang="es-ES_tradnl" sz="105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</a:rPr>
              <a:t> Ranking</a:t>
            </a:r>
          </a:p>
          <a:p>
            <a:r>
              <a:rPr lang="es-ES_tradnl" sz="105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</a:rPr>
              <a:t>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95DE44-C15D-65D0-66A6-20E1B028B5DC}"/>
              </a:ext>
            </a:extLst>
          </p:cNvPr>
          <p:cNvSpPr txBox="1"/>
          <p:nvPr/>
        </p:nvSpPr>
        <p:spPr>
          <a:xfrm>
            <a:off x="0" y="4103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es-ES_tradnl" sz="4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RANKING DE UNIVERSIDADES</a:t>
            </a:r>
            <a:endParaRPr lang="es-DO" sz="4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0257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3"/>
          <p:cNvSpPr txBox="1"/>
          <p:nvPr/>
        </p:nvSpPr>
        <p:spPr>
          <a:xfrm>
            <a:off x="1159825" y="1781446"/>
            <a:ext cx="74508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de Sao Paulo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#103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Nacional Autónoma de México </a:t>
            </a:r>
            <a:r>
              <a:rPr lang="es-ES_tradnl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#277</a:t>
            </a:r>
            <a:endParaRPr lang="es-ES" sz="2800" dirty="0">
              <a:solidFill>
                <a:srgbClr val="E48E13"/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de Campinas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#346</a:t>
            </a:r>
            <a:endParaRPr lang="es-ES_tradnl" sz="2800" dirty="0">
              <a:solidFill>
                <a:srgbClr val="E48E13"/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Federal de Río de Janeiro  </a:t>
            </a:r>
            <a:r>
              <a:rPr lang="es-ES_tradnl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361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de Buenos Aires </a:t>
            </a:r>
            <a:r>
              <a:rPr lang="es-ES_tradnl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#365</a:t>
            </a:r>
            <a:endParaRPr lang="es-ES" sz="2800" dirty="0">
              <a:solidFill>
                <a:srgbClr val="E48E13"/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Pontificia Universidad Católica de Chile </a:t>
            </a:r>
            <a:r>
              <a:rPr lang="es-ES_tradnl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#385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del Estado de Sao Paulo </a:t>
            </a:r>
            <a:r>
              <a:rPr lang="es-ES_tradnl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#419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de Chile </a:t>
            </a:r>
            <a:r>
              <a:rPr lang="es-ES_tradnl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#431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Federal de Rio Grande do Sul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#461</a:t>
            </a:r>
          </a:p>
          <a:p>
            <a:pPr marL="457200" indent="-457200">
              <a:buClr>
                <a:srgbClr val="E48E13"/>
              </a:buClr>
              <a:buSzPct val="106000"/>
              <a:buFont typeface="+mj-lt"/>
              <a:buAutoNum type="arabicPeriod"/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Universidad Federal de Minas Gerais </a:t>
            </a: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#500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A6A5F-6E87-00D4-73B6-25B4C7F5BAE6}"/>
              </a:ext>
            </a:extLst>
          </p:cNvPr>
          <p:cNvSpPr txBox="1"/>
          <p:nvPr/>
        </p:nvSpPr>
        <p:spPr>
          <a:xfrm>
            <a:off x="0" y="4103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00000"/>
            </a:pPr>
            <a:r>
              <a:rPr lang="es-ES_tradnl" sz="4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RANKING DE UNIVERSIDADES LATINOAMÉRICA</a:t>
            </a:r>
            <a:endParaRPr lang="es-DO" sz="48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cs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8B5F2-4FBC-C2FB-70C8-7473C60ADF09}"/>
              </a:ext>
            </a:extLst>
          </p:cNvPr>
          <p:cNvSpPr txBox="1"/>
          <p:nvPr/>
        </p:nvSpPr>
        <p:spPr>
          <a:xfrm>
            <a:off x="8279981" y="6291847"/>
            <a:ext cx="1728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</a:rPr>
              <a:t>CWUR</a:t>
            </a:r>
          </a:p>
          <a:p>
            <a:r>
              <a:rPr lang="es-ES_tradnl" sz="105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914178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6"/>
          <p:cNvSpPr txBox="1"/>
          <p:nvPr/>
        </p:nvSpPr>
        <p:spPr>
          <a:xfrm>
            <a:off x="0" y="273135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UNIVERSIDAD DEL FUTURO</a:t>
            </a:r>
          </a:p>
        </p:txBody>
      </p:sp>
    </p:spTree>
    <p:extLst>
      <p:ext uri="{BB962C8B-B14F-4D97-AF65-F5344CB8AC3E}">
        <p14:creationId xmlns:p14="http://schemas.microsoft.com/office/powerpoint/2010/main" val="125047578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azon.com: The New Education: How to Revolutionize the University to  Prepare Students for a World In Flux: 9781541601277: Davidson, Cathy N.:  Libros">
            <a:extLst>
              <a:ext uri="{FF2B5EF4-FFF2-40B4-BE49-F238E27FC236}">
                <a16:creationId xmlns:a16="http://schemas.microsoft.com/office/drawing/2014/main" id="{CB3DFB65-2A44-BD18-DB4A-121AAD154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28" y="1538868"/>
            <a:ext cx="3309343" cy="49622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6">
            <a:extLst>
              <a:ext uri="{FF2B5EF4-FFF2-40B4-BE49-F238E27FC236}">
                <a16:creationId xmlns:a16="http://schemas.microsoft.com/office/drawing/2014/main" id="{9CEE8D96-BC06-D46F-6D3F-A1FB0E8C7684}"/>
              </a:ext>
            </a:extLst>
          </p:cNvPr>
          <p:cNvSpPr txBox="1"/>
          <p:nvPr/>
        </p:nvSpPr>
        <p:spPr>
          <a:xfrm>
            <a:off x="0" y="497882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LA NUEVA EDUCACIÓN</a:t>
            </a:r>
          </a:p>
        </p:txBody>
      </p:sp>
    </p:spTree>
    <p:extLst>
      <p:ext uri="{BB962C8B-B14F-4D97-AF65-F5344CB8AC3E}">
        <p14:creationId xmlns:p14="http://schemas.microsoft.com/office/powerpoint/2010/main" val="328468294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material-complementario-hacia-las-sociedades-del-conocimiento-unesco-1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06" y="1483023"/>
            <a:ext cx="3564785" cy="487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4" name="CuadroTexto 6">
            <a:extLst>
              <a:ext uri="{FF2B5EF4-FFF2-40B4-BE49-F238E27FC236}">
                <a16:creationId xmlns:a16="http://schemas.microsoft.com/office/drawing/2014/main" id="{30A4438E-EFB5-28FA-96B6-459DDA178AB3}"/>
              </a:ext>
            </a:extLst>
          </p:cNvPr>
          <p:cNvSpPr txBox="1"/>
          <p:nvPr/>
        </p:nvSpPr>
        <p:spPr>
          <a:xfrm>
            <a:off x="0" y="497882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LA SOCIEDAD DEL CONOCIMIENTO</a:t>
            </a:r>
          </a:p>
        </p:txBody>
      </p:sp>
    </p:spTree>
    <p:extLst>
      <p:ext uri="{BB962C8B-B14F-4D97-AF65-F5344CB8AC3E}">
        <p14:creationId xmlns:p14="http://schemas.microsoft.com/office/powerpoint/2010/main" val="8015303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uadroTexto 6"/>
          <p:cNvSpPr txBox="1"/>
          <p:nvPr/>
        </p:nvSpPr>
        <p:spPr>
          <a:xfrm>
            <a:off x="0" y="305817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tx2">
                    <a:lumMod val="75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TENDENCIAS GLOBALES DE LA EDUCACIÓN SUPERIOR</a:t>
            </a:r>
          </a:p>
        </p:txBody>
      </p:sp>
    </p:spTree>
    <p:extLst>
      <p:ext uri="{BB962C8B-B14F-4D97-AF65-F5344CB8AC3E}">
        <p14:creationId xmlns:p14="http://schemas.microsoft.com/office/powerpoint/2010/main" val="3572091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3"/>
          <p:cNvSpPr txBox="1"/>
          <p:nvPr/>
        </p:nvSpPr>
        <p:spPr>
          <a:xfrm>
            <a:off x="1011921" y="2028052"/>
            <a:ext cx="7337698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Transición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del modelo industrial a la sociedad de la información y del conocimiento. </a:t>
            </a:r>
            <a:endParaRPr lang="es-ES" sz="105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Acceso a la información para todos.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Desafíos:</a:t>
            </a:r>
          </a:p>
          <a:p>
            <a:pPr marL="1371600" lvl="2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Brecha digital. </a:t>
            </a:r>
          </a:p>
          <a:p>
            <a:pPr marL="1371600" lvl="2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Brecha cognitiva. </a:t>
            </a:r>
            <a:endParaRPr lang="es-ES" sz="11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Sociedades en redes.</a:t>
            </a:r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</a:t>
            </a:r>
            <a:endParaRPr lang="es-ES" sz="11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Cultura de la innovación y demanda del conocimiento.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08342" y="5162375"/>
            <a:ext cx="4019463" cy="1695625"/>
            <a:chOff x="1183041" y="4099034"/>
            <a:chExt cx="6547556" cy="27589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0000"/>
            </a:blip>
            <a:stretch>
              <a:fillRect/>
            </a:stretch>
          </p:blipFill>
          <p:spPr>
            <a:xfrm>
              <a:off x="1183041" y="4099034"/>
              <a:ext cx="2501073" cy="275896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lum bright="70000" contrast="-70000"/>
              <a:alphaModFix amt="35000"/>
            </a:blip>
            <a:stretch>
              <a:fillRect/>
            </a:stretch>
          </p:blipFill>
          <p:spPr>
            <a:xfrm>
              <a:off x="5229524" y="4099034"/>
              <a:ext cx="2501073" cy="27589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6156434" y="4416680"/>
              <a:ext cx="1137891" cy="11378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alphaModFix amt="20000"/>
            </a:blip>
            <a:stretch>
              <a:fillRect/>
            </a:stretch>
          </p:blipFill>
          <p:spPr>
            <a:xfrm>
              <a:off x="2008707" y="4379683"/>
              <a:ext cx="1326256" cy="1326256"/>
            </a:xfrm>
            <a:prstGeom prst="rect">
              <a:avLst/>
            </a:prstGeom>
          </p:spPr>
        </p:pic>
      </p:grpSp>
      <p:sp>
        <p:nvSpPr>
          <p:cNvPr id="4" name="CuadroTexto 6">
            <a:extLst>
              <a:ext uri="{FF2B5EF4-FFF2-40B4-BE49-F238E27FC236}">
                <a16:creationId xmlns:a16="http://schemas.microsoft.com/office/drawing/2014/main" id="{D42D4A6F-05E2-8B0E-06DE-B8EA908F9928}"/>
              </a:ext>
            </a:extLst>
          </p:cNvPr>
          <p:cNvSpPr txBox="1"/>
          <p:nvPr/>
        </p:nvSpPr>
        <p:spPr>
          <a:xfrm>
            <a:off x="0" y="497882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LA SOCIEDAD DEL CONOCIMIENTO</a:t>
            </a:r>
          </a:p>
        </p:txBody>
      </p:sp>
    </p:spTree>
    <p:extLst>
      <p:ext uri="{BB962C8B-B14F-4D97-AF65-F5344CB8AC3E}">
        <p14:creationId xmlns:p14="http://schemas.microsoft.com/office/powerpoint/2010/main" val="155069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978929" y="1901431"/>
            <a:ext cx="74371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Universalización de la educación.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Garantizar una educación inclusiva, equitativa y de calidad y promover para todos oportunidades de aprendizaje durante toda la vida.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Mejorar calidad y competitividad de las universidades.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Innovación educativa y flexibilidad en el diseño y aplicación de los contenidos curriculares.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Facilidad de financiación de los estudios de educación superior.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Nuevas formas de organización institucional.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Trabajo multidisciplinario, interdisciplinario y transdisciplinario.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Desarrollo de redes de conocimiento.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Incorporación de tecnologías de la información y comunicación.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Construir espacios comunes de educación superior e investigación. </a:t>
            </a: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id="{1326DD61-2FF7-F740-899A-EC09ADD1F6BC}"/>
              </a:ext>
            </a:extLst>
          </p:cNvPr>
          <p:cNvSpPr txBox="1"/>
          <p:nvPr/>
        </p:nvSpPr>
        <p:spPr>
          <a:xfrm>
            <a:off x="0" y="84049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REFORMA UNIVERSITARIA DEL SIGLO XXI </a:t>
            </a:r>
          </a:p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EN AMÉRICA LATINA Y EL CARIBE</a:t>
            </a:r>
          </a:p>
        </p:txBody>
      </p:sp>
    </p:spTree>
    <p:extLst>
      <p:ext uri="{BB962C8B-B14F-4D97-AF65-F5344CB8AC3E}">
        <p14:creationId xmlns:p14="http://schemas.microsoft.com/office/powerpoint/2010/main" val="2238793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10000"/>
          </a:blip>
          <a:stretch>
            <a:fillRect/>
          </a:stretch>
        </p:blipFill>
        <p:spPr>
          <a:xfrm>
            <a:off x="-27911" y="2444864"/>
            <a:ext cx="4826000" cy="4597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685" y="1939416"/>
            <a:ext cx="524292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Transición de lo Analógico a la Revolución digital 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Tecnologías de la Información y la Comunicación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Desarrollo de Software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Internet de las cosas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Big Data y Analíticas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Inteligencia Artificial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Robótica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Genética 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Nanotecnología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Industria Aeronáutica y Aeroespacial</a:t>
            </a: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9D76FC51-DC70-8B01-6CE7-15630C67AECB}"/>
              </a:ext>
            </a:extLst>
          </p:cNvPr>
          <p:cNvSpPr txBox="1"/>
          <p:nvPr/>
        </p:nvSpPr>
        <p:spPr>
          <a:xfrm>
            <a:off x="1" y="391387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NUEVAS ÁREAS DE ENSEÑANZA E INVESTIGACIÓN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78806F-DC91-46A1-B741-1478863D6BA4}"/>
              </a:ext>
            </a:extLst>
          </p:cNvPr>
          <p:cNvSpPr/>
          <p:nvPr/>
        </p:nvSpPr>
        <p:spPr>
          <a:xfrm>
            <a:off x="5758249" y="1569011"/>
            <a:ext cx="8137599" cy="39395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s-ES_tradnl" sz="25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Neurociencia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Biotecnología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Impresión 3D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Drones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Economía del Hidrógeno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Vehículos Autónomos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Ciudades Inteligentes 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Ciberseguridad y Defensa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es-ES_tradnl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Energías Renovables</a:t>
            </a:r>
          </a:p>
        </p:txBody>
      </p:sp>
    </p:spTree>
    <p:extLst>
      <p:ext uri="{BB962C8B-B14F-4D97-AF65-F5344CB8AC3E}">
        <p14:creationId xmlns:p14="http://schemas.microsoft.com/office/powerpoint/2010/main" val="495591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38901" y="1436379"/>
            <a:ext cx="846619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i="1" spc="-15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ambria"/>
              </a:rPr>
              <a:t>	</a:t>
            </a:r>
            <a:r>
              <a:rPr lang="es-ES" sz="3600" i="1" spc="-15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Nunca antes como en la actualidad les había correspondido a las universidades desempeñar un papel tan relevante y trascendente como el de ser uno de los principales instrumentos de transformación del género humano.”  </a:t>
            </a:r>
          </a:p>
          <a:p>
            <a:endParaRPr lang="es-ES" sz="4000" i="1" spc="-15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cs typeface="Cambria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22564" y="3837037"/>
            <a:ext cx="378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Leonel Fernández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856" y="795752"/>
            <a:ext cx="6916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chemeClr val="accent1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“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B51DE9-AE60-64DF-584C-C275D46FB293}"/>
              </a:ext>
            </a:extLst>
          </p:cNvPr>
          <p:cNvGrpSpPr/>
          <p:nvPr/>
        </p:nvGrpSpPr>
        <p:grpSpPr>
          <a:xfrm>
            <a:off x="5746280" y="5701425"/>
            <a:ext cx="2979408" cy="714395"/>
            <a:chOff x="14271183" y="6597610"/>
            <a:chExt cx="2420405" cy="58035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D4ED66-1443-8442-F664-386C8F9C612A}"/>
                </a:ext>
              </a:extLst>
            </p:cNvPr>
            <p:cNvSpPr/>
            <p:nvPr/>
          </p:nvSpPr>
          <p:spPr>
            <a:xfrm>
              <a:off x="14271183" y="6597610"/>
              <a:ext cx="1585091" cy="262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5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@LeonelFernandez</a:t>
              </a:r>
              <a:endParaRPr lang="en-U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9" name="Picture 2" descr="Social Media Icons Free SVG Files | SVG, PNG, DXF, EPS">
              <a:extLst>
                <a:ext uri="{FF2B5EF4-FFF2-40B4-BE49-F238E27FC236}">
                  <a16:creationId xmlns:a16="http://schemas.microsoft.com/office/drawing/2014/main" id="{F482BED6-FF68-FBBF-329D-D40D79388A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2" t="40304" r="5805" b="37732"/>
            <a:stretch/>
          </p:blipFill>
          <p:spPr bwMode="auto">
            <a:xfrm>
              <a:off x="15856274" y="6606897"/>
              <a:ext cx="835314" cy="26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87967C-87C6-A8AF-701F-010CA8E5B18D}"/>
                </a:ext>
              </a:extLst>
            </p:cNvPr>
            <p:cNvSpPr/>
            <p:nvPr/>
          </p:nvSpPr>
          <p:spPr>
            <a:xfrm>
              <a:off x="14289130" y="6915436"/>
              <a:ext cx="2211471" cy="2625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5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www.leonelfernandez.com</a:t>
              </a:r>
              <a:endParaRPr lang="en-US" sz="15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BB34CD9-BDBF-F493-3FFE-FD1E70EFF7B4}"/>
              </a:ext>
            </a:extLst>
          </p:cNvPr>
          <p:cNvSpPr txBox="1"/>
          <p:nvPr/>
        </p:nvSpPr>
        <p:spPr>
          <a:xfrm>
            <a:off x="141720" y="885049"/>
            <a:ext cx="6916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E48E13"/>
                </a:solidFill>
                <a:latin typeface="Monotype Corsiva" charset="0"/>
                <a:ea typeface="Monotype Corsiva" charset="0"/>
                <a:cs typeface="Monotype Corsiva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0525352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3"/>
          <p:cNvSpPr txBox="1"/>
          <p:nvPr/>
        </p:nvSpPr>
        <p:spPr>
          <a:xfrm>
            <a:off x="960566" y="2545518"/>
            <a:ext cx="7852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Masificación.</a:t>
            </a:r>
          </a:p>
          <a:p>
            <a:pPr marL="914400" lvl="1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endParaRPr lang="es-ES" sz="3200" dirty="0">
              <a:solidFill>
                <a:schemeClr val="tx2">
                  <a:lumMod val="75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Globalización.</a:t>
            </a:r>
          </a:p>
          <a:p>
            <a:pPr marL="457200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endParaRPr lang="es-ES" sz="3200" dirty="0">
              <a:solidFill>
                <a:schemeClr val="tx2">
                  <a:lumMod val="75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E48E13"/>
              </a:buClr>
              <a:buSzPct val="106000"/>
              <a:buFont typeface="+mj-lt"/>
              <a:buAutoNum type="alphaUcPeriod"/>
            </a:pPr>
            <a:r>
              <a:rPr lang="es-ES" sz="3200" dirty="0">
                <a:solidFill>
                  <a:schemeClr val="tx2">
                    <a:lumMod val="75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Revolución Digital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0" y="526184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TRANSFORMACIONES EN LA SEGUNDA MITAD DEL SIGLO XX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75222" y="1536989"/>
            <a:ext cx="3256581" cy="496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05321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uadroTexto 6"/>
          <p:cNvSpPr txBox="1"/>
          <p:nvPr/>
        </p:nvSpPr>
        <p:spPr>
          <a:xfrm>
            <a:off x="0" y="4249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E48E13"/>
                </a:solidFill>
                <a:latin typeface="Tw Cen MT Condensed" panose="020B0606020104020203" pitchFamily="34" charset="77"/>
                <a:cs typeface="Century Gothic"/>
              </a:rPr>
              <a:t>A) </a:t>
            </a:r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MASIFICACIÓN DE LA EDUCACIÓN SUPERIOR</a:t>
            </a:r>
          </a:p>
        </p:txBody>
      </p:sp>
      <p:sp>
        <p:nvSpPr>
          <p:cNvPr id="5" name="CuadroTexto 3"/>
          <p:cNvSpPr txBox="1"/>
          <p:nvPr/>
        </p:nvSpPr>
        <p:spPr>
          <a:xfrm>
            <a:off x="874572" y="3325766"/>
            <a:ext cx="3371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Educación de élites.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Educación de masas.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Acceso universal. </a:t>
            </a:r>
            <a:endParaRPr lang="es-ES_tradnl" sz="32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</p:txBody>
      </p:sp>
      <p:sp>
        <p:nvSpPr>
          <p:cNvPr id="8" name="CuadroTexto 6"/>
          <p:cNvSpPr txBox="1"/>
          <p:nvPr/>
        </p:nvSpPr>
        <p:spPr>
          <a:xfrm>
            <a:off x="533400" y="2210021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Etapas de la Masificación: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70873"/>
            <a:ext cx="4154628" cy="2767047"/>
          </a:xfrm>
          <a:prstGeom prst="rect">
            <a:avLst/>
          </a:prstGeom>
          <a:ln>
            <a:noFill/>
          </a:ln>
          <a:effectLst>
            <a:glow rad="101600">
              <a:schemeClr val="tx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464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uadroTexto 6"/>
          <p:cNvSpPr txBox="1"/>
          <p:nvPr/>
        </p:nvSpPr>
        <p:spPr>
          <a:xfrm>
            <a:off x="571500" y="1632940"/>
            <a:ext cx="857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Factores Demográficos:</a:t>
            </a:r>
          </a:p>
        </p:txBody>
      </p:sp>
      <p:sp>
        <p:nvSpPr>
          <p:cNvPr id="7" name="CuadroTexto 3"/>
          <p:cNvSpPr txBox="1"/>
          <p:nvPr/>
        </p:nvSpPr>
        <p:spPr>
          <a:xfrm>
            <a:off x="931722" y="2395708"/>
            <a:ext cx="7852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Crecimiento de la población.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Desarrollo Urbano.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Incremento de la matrícula de estudiantes a nivel global.</a:t>
            </a:r>
          </a:p>
          <a:p>
            <a:pPr marL="1371600" lvl="2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2000: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120 millones.</a:t>
            </a:r>
          </a:p>
          <a:p>
            <a:pPr marL="1371600" lvl="2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2010: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150 millones.</a:t>
            </a:r>
          </a:p>
          <a:p>
            <a:pPr marL="1371600" lvl="2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2020: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220 millones. </a:t>
            </a:r>
          </a:p>
          <a:p>
            <a:pPr marL="1371600" lvl="2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2025: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262 millones.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Incremento de la participación femenina en la educación superior. </a:t>
            </a: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51CAA6D2-C903-CB37-F1B0-5E6C260BE5A0}"/>
              </a:ext>
            </a:extLst>
          </p:cNvPr>
          <p:cNvSpPr txBox="1"/>
          <p:nvPr/>
        </p:nvSpPr>
        <p:spPr>
          <a:xfrm>
            <a:off x="0" y="4249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E48E13"/>
                </a:solidFill>
                <a:latin typeface="Tw Cen MT Condensed" panose="020B0606020104020203" pitchFamily="34" charset="77"/>
                <a:cs typeface="Century Gothic"/>
              </a:rPr>
              <a:t>A) </a:t>
            </a:r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MASIFICACIÓN DE LA EDUCACIÓN SUPERIOR</a:t>
            </a:r>
          </a:p>
        </p:txBody>
      </p:sp>
    </p:spTree>
    <p:extLst>
      <p:ext uri="{BB962C8B-B14F-4D97-AF65-F5344CB8AC3E}">
        <p14:creationId xmlns:p14="http://schemas.microsoft.com/office/powerpoint/2010/main" val="401556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9487" y="23354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uadroTexto 3"/>
          <p:cNvSpPr txBox="1"/>
          <p:nvPr/>
        </p:nvSpPr>
        <p:spPr>
          <a:xfrm>
            <a:off x="931722" y="2535580"/>
            <a:ext cx="78520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El Estado por sí solo no puede con los gastos.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Nuevos patrones de financiamiento.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Aumento del número de universidades privadas.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Diversificación de la oferta académica hacia instituciones de educación post-secundaria, escuelas técnico vocacionales y centros de adiestramiento para el empleo.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Disminución de los estándares académicos.</a:t>
            </a:r>
          </a:p>
        </p:txBody>
      </p:sp>
      <p:sp>
        <p:nvSpPr>
          <p:cNvPr id="8" name="CuadroTexto 6"/>
          <p:cNvSpPr txBox="1"/>
          <p:nvPr/>
        </p:nvSpPr>
        <p:spPr>
          <a:xfrm>
            <a:off x="571500" y="1812277"/>
            <a:ext cx="857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Desafíos de la Masificación </a:t>
            </a: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2B6F9005-791D-AF1E-2DA0-6D70059F3DB5}"/>
              </a:ext>
            </a:extLst>
          </p:cNvPr>
          <p:cNvSpPr txBox="1"/>
          <p:nvPr/>
        </p:nvSpPr>
        <p:spPr>
          <a:xfrm>
            <a:off x="0" y="4249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E48E13"/>
                </a:solidFill>
                <a:latin typeface="Tw Cen MT Condensed" panose="020B0606020104020203" pitchFamily="34" charset="77"/>
                <a:cs typeface="Century Gothic"/>
              </a:rPr>
              <a:t>A) </a:t>
            </a:r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MASIFICACIÓN DE LA EDUCACIÓN SUPERIOR</a:t>
            </a:r>
          </a:p>
        </p:txBody>
      </p:sp>
    </p:spTree>
    <p:extLst>
      <p:ext uri="{BB962C8B-B14F-4D97-AF65-F5344CB8AC3E}">
        <p14:creationId xmlns:p14="http://schemas.microsoft.com/office/powerpoint/2010/main" val="531726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uadroTexto 3"/>
          <p:cNvSpPr txBox="1"/>
          <p:nvPr/>
        </p:nvSpPr>
        <p:spPr>
          <a:xfrm>
            <a:off x="414716" y="1385120"/>
            <a:ext cx="8314567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Consolidación del inglés como la lengua dominante en la comunidad académica y científica mundial. </a:t>
            </a:r>
            <a:endParaRPr lang="es-ES" sz="23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Movilidad estudiantil: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1963: </a:t>
            </a: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0.3 millones de estudiantes fuera de sus países.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2000: </a:t>
            </a: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 millones.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2019: </a:t>
            </a: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6 millones.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Esto representa solo el </a:t>
            </a:r>
            <a:r>
              <a:rPr lang="es-ES" sz="2300" dirty="0">
                <a:solidFill>
                  <a:srgbClr val="E48E13"/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2.6% </a:t>
            </a: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de la población global de estudiantes.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Estados Unidos es el país que más recibe, seguido de Australia, Reino Unido, Alemania, Rusia, Canadá y Francia.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China el que más envía, seguido de India, Vietnam, Alemania y Francia.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De la fuga de cerebros, al cerebro circular. </a:t>
            </a:r>
            <a:endParaRPr lang="es-ES" sz="23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Desigualdad creciente en la educación superior a nivel mundial. Centro y periferia. </a:t>
            </a:r>
            <a:endParaRPr lang="es-ES" sz="23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_tradnl" sz="23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Programas de becas, cooperación</a:t>
            </a: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 e intercambios.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_tradnl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Instalación</a:t>
            </a:r>
            <a:r>
              <a:rPr lang="es-ES" sz="23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 de universidades en el extranjero. </a:t>
            </a: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87384877-4952-DCAF-07BF-11EBE0027CB9}"/>
              </a:ext>
            </a:extLst>
          </p:cNvPr>
          <p:cNvSpPr txBox="1"/>
          <p:nvPr/>
        </p:nvSpPr>
        <p:spPr>
          <a:xfrm>
            <a:off x="0" y="42491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E48E13"/>
                </a:solidFill>
                <a:latin typeface="Tw Cen MT Condensed" panose="020B0606020104020203" pitchFamily="34" charset="77"/>
                <a:cs typeface="Century Gothic"/>
              </a:rPr>
              <a:t>B) </a:t>
            </a:r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GLOBALIZACIÓN DE LA EDUCACIÓN SUPERIOR</a:t>
            </a:r>
          </a:p>
        </p:txBody>
      </p:sp>
    </p:spTree>
    <p:extLst>
      <p:ext uri="{BB962C8B-B14F-4D97-AF65-F5344CB8AC3E}">
        <p14:creationId xmlns:p14="http://schemas.microsoft.com/office/powerpoint/2010/main" val="1045544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3550" y="1258594"/>
            <a:ext cx="8216900" cy="50937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Las TIC han creado un medio universal de contacto instantáneo y de simplificación de la comunicación científica, acelerado por efectos del Covid-19.</a:t>
            </a:r>
            <a:endParaRPr lang="es-ES" sz="2500" dirty="0">
              <a:solidFill>
                <a:schemeClr val="accent1">
                  <a:lumMod val="50000"/>
                </a:schemeClr>
              </a:solidFill>
              <a:latin typeface="Tw Cen MT Condensed" panose="020B0606020104020203" pitchFamily="34" charset="77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Educación online: 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 err="1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MOOCs</a:t>
            </a:r>
            <a:endParaRPr lang="es-ES" sz="2500" dirty="0">
              <a:solidFill>
                <a:schemeClr val="accent1">
                  <a:lumMod val="50000"/>
                </a:schemeClr>
              </a:solidFill>
              <a:latin typeface="Tw Cen MT Condensed"/>
              <a:ea typeface="Century Gothic" charset="0"/>
              <a:cs typeface="Century Gothic" charset="0"/>
            </a:endParaRP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Coursera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 err="1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Udacity</a:t>
            </a:r>
            <a:endParaRPr lang="es-ES" sz="2500" dirty="0">
              <a:solidFill>
                <a:schemeClr val="accent1">
                  <a:lumMod val="50000"/>
                </a:schemeClr>
              </a:solidFill>
              <a:latin typeface="Tw Cen MT Condensed"/>
              <a:ea typeface="Century Gothic" charset="0"/>
              <a:cs typeface="Century Gothic" charset="0"/>
            </a:endParaRP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 err="1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edX</a:t>
            </a:r>
            <a:endParaRPr lang="es-ES" sz="2500" dirty="0">
              <a:solidFill>
                <a:schemeClr val="accent1">
                  <a:lumMod val="50000"/>
                </a:schemeClr>
              </a:solidFill>
              <a:latin typeface="Tw Cen MT Condensed"/>
              <a:ea typeface="Century Gothic" charset="0"/>
              <a:cs typeface="Century Gothic" charset="0"/>
            </a:endParaRP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Acceso a bases de datos y publicaciones científicas.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Futuro del Libro.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Futuro de la biblioteca. </a:t>
            </a:r>
          </a:p>
          <a:p>
            <a:pPr marL="457200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Futuro del audiovisual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/>
                <a:ea typeface="Century Gothic" charset="0"/>
                <a:cs typeface="Century Gothic" charset="0"/>
              </a:rPr>
              <a:t>Realidad Virtual</a:t>
            </a:r>
          </a:p>
          <a:p>
            <a:pPr marL="914400" lvl="1" indent="-457200" algn="just">
              <a:buClr>
                <a:srgbClr val="FFC000"/>
              </a:buClr>
              <a:buSzPct val="106000"/>
              <a:buBlip>
                <a:blip r:embed="rId2"/>
              </a:buBlip>
            </a:pPr>
            <a:r>
              <a:rPr lang="es-ES" sz="25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ea typeface="Century Gothic" charset="0"/>
                <a:cs typeface="Century Gothic" charset="0"/>
              </a:rPr>
              <a:t>Metaverso</a:t>
            </a: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01D69DA8-A6C1-FF8A-BB71-867E8DF9595A}"/>
              </a:ext>
            </a:extLst>
          </p:cNvPr>
          <p:cNvSpPr txBox="1"/>
          <p:nvPr/>
        </p:nvSpPr>
        <p:spPr>
          <a:xfrm>
            <a:off x="0" y="23063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rgbClr val="E48E13"/>
                </a:solidFill>
                <a:latin typeface="Tw Cen MT Condensed" panose="020B0606020104020203" pitchFamily="34" charset="77"/>
                <a:cs typeface="Century Gothic"/>
              </a:rPr>
              <a:t>C) </a:t>
            </a:r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REVOLUCIÓN DIGITAL</a:t>
            </a:r>
          </a:p>
        </p:txBody>
      </p:sp>
    </p:spTree>
    <p:extLst>
      <p:ext uri="{BB962C8B-B14F-4D97-AF65-F5344CB8AC3E}">
        <p14:creationId xmlns:p14="http://schemas.microsoft.com/office/powerpoint/2010/main" val="434605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114" y="1632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CuadroTexto 6"/>
          <p:cNvSpPr txBox="1"/>
          <p:nvPr/>
        </p:nvSpPr>
        <p:spPr>
          <a:xfrm>
            <a:off x="-1" y="2689733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accent1">
                    <a:lumMod val="50000"/>
                  </a:schemeClr>
                </a:solidFill>
                <a:latin typeface="Tw Cen MT Condensed" panose="020B0606020104020203" pitchFamily="34" charset="77"/>
                <a:cs typeface="Century Gothic"/>
              </a:rPr>
              <a:t>TENDENCIAS DE LA EDUCACIÓN SUPERIOR EN AMÉRICA LATINA Y EL CARIBE</a:t>
            </a:r>
          </a:p>
        </p:txBody>
      </p:sp>
    </p:spTree>
    <p:extLst>
      <p:ext uri="{BB962C8B-B14F-4D97-AF65-F5344CB8AC3E}">
        <p14:creationId xmlns:p14="http://schemas.microsoft.com/office/powerpoint/2010/main" val="360215675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22030</TotalTime>
  <Words>945</Words>
  <Application>Microsoft Macintosh PowerPoint</Application>
  <PresentationFormat>On-screen Show (4:3)</PresentationFormat>
  <Paragraphs>161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Monotype Corsiva</vt:lpstr>
      <vt:lpstr>Tw Cen MT Condensed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Idrialis Castillo</dc:creator>
  <cp:lastModifiedBy>Idrialis Castillo (funglode)</cp:lastModifiedBy>
  <cp:revision>725</cp:revision>
  <dcterms:created xsi:type="dcterms:W3CDTF">2014-08-06T14:46:15Z</dcterms:created>
  <dcterms:modified xsi:type="dcterms:W3CDTF">2022-09-23T03:48:49Z</dcterms:modified>
</cp:coreProperties>
</file>